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3" r:id="rId8"/>
    <p:sldId id="269" r:id="rId9"/>
    <p:sldId id="270" r:id="rId10"/>
    <p:sldId id="271" r:id="rId11"/>
    <p:sldId id="274" r:id="rId12"/>
    <p:sldId id="275" r:id="rId13"/>
    <p:sldId id="276" r:id="rId14"/>
    <p:sldId id="268" r:id="rId15"/>
    <p:sldId id="267" r:id="rId16"/>
    <p:sldId id="277" r:id="rId17"/>
    <p:sldId id="262" r:id="rId18"/>
    <p:sldId id="278" r:id="rId19"/>
  </p:sldIdLst>
  <p:sldSz cx="12192000" cy="6858000"/>
  <p:notesSz cx="6858000" cy="9144000"/>
  <p:embeddedFontLst>
    <p:embeddedFont>
      <p:font typeface="Gentona Book" panose="00000500000000000000" pitchFamily="50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57"/>
            <p14:sldId id="260"/>
          </p14:sldIdLst>
        </p14:section>
        <p14:section name="1. What is Business Analyst" id="{A29D95ED-6A25-42FF-AF0F-0F811CD86294}">
          <p14:sldIdLst>
            <p14:sldId id="261"/>
            <p14:sldId id="263"/>
            <p14:sldId id="269"/>
            <p14:sldId id="270"/>
          </p14:sldIdLst>
        </p14:section>
        <p14:section name="2. What Data is Available?" id="{B3DB5F60-C64D-43C9-88CD-B203227A0720}">
          <p14:sldIdLst>
            <p14:sldId id="271"/>
            <p14:sldId id="274"/>
            <p14:sldId id="275"/>
            <p14:sldId id="276"/>
          </p14:sldIdLst>
        </p14:section>
        <p14:section name="3. How do I start?" id="{49144895-8749-4674-9047-B57633A652BC}">
          <p14:sldIdLst>
            <p14:sldId id="268"/>
            <p14:sldId id="267"/>
            <p14:sldId id="277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FFFF"/>
    <a:srgbClr val="01CDFE"/>
    <a:srgbClr val="451C62"/>
    <a:srgbClr val="404040"/>
    <a:srgbClr val="595959"/>
    <a:srgbClr val="08060A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A707-BE03-4CB0-9F5D-2D51CC86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D7A15-60B2-488D-B7AC-DB313A3E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170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esri_databrows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rary.jhu.edu/gi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bit.ly/data-byt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5944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Creating Infographics</a:t>
            </a:r>
          </a:p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With Business Analyst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  <a:endParaRPr lang="en-US" sz="33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4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Esri Demographics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Examine data via </a:t>
            </a:r>
            <a:r>
              <a:rPr lang="en-US" dirty="0" err="1" smtClean="0"/>
              <a:t>Esri’s</a:t>
            </a:r>
            <a:r>
              <a:rPr lang="en-US" dirty="0" smtClean="0"/>
              <a:t> Data Browser and documentation pages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bit.ly/esri_databrowser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8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" y="60385"/>
            <a:ext cx="11460255" cy="66768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6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start?</a:t>
            </a:r>
            <a:br>
              <a:rPr lang="en-US" dirty="0" smtClean="0"/>
            </a:br>
            <a:r>
              <a:rPr lang="en-US" sz="2000" dirty="0" smtClean="0"/>
              <a:t>Demo time!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88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access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219" r="496"/>
          <a:stretch/>
        </p:blipFill>
        <p:spPr>
          <a:xfrm>
            <a:off x="8105774" y="1537534"/>
            <a:ext cx="3924301" cy="51500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410075" y="1764229"/>
            <a:ext cx="2924175" cy="23124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605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Business Analyst is accessed through </a:t>
            </a:r>
            <a:br>
              <a:rPr lang="en-US" dirty="0" smtClean="0"/>
            </a:br>
            <a:r>
              <a:rPr lang="en-US" b="1" dirty="0" smtClean="0"/>
              <a:t>JHU’s ArcGIS Online organization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As long as you have an active and valid</a:t>
            </a:r>
            <a:br>
              <a:rPr lang="en-US" dirty="0" smtClean="0"/>
            </a:br>
            <a:r>
              <a:rPr lang="en-US" dirty="0" smtClean="0"/>
              <a:t>JHED, you have access to JHU’s suite</a:t>
            </a:r>
            <a:r>
              <a:rPr lang="en-US" dirty="0"/>
              <a:t>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Esri software and web applications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guides.library.jhu.edu/gis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32"/>
            <a:ext cx="12192000" cy="6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7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bg1">
                    <a:lumMod val="85000"/>
                  </a:schemeClr>
                </a:solidFill>
              </a:rPr>
              <a:t>JHU Data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Business Analyst?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data is available? </a:t>
            </a:r>
            <a:r>
              <a:rPr lang="en-US" sz="2000" dirty="0" smtClean="0"/>
              <a:t>(Esri Demographics)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I start? </a:t>
            </a:r>
            <a:r>
              <a:rPr lang="en-US" sz="2000" dirty="0" smtClean="0"/>
              <a:t>(demonstrations)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  <a:endParaRPr lang="en-US" sz="6000" b="1" dirty="0">
              <a:solidFill>
                <a:schemeClr val="bg1">
                  <a:lumMod val="8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br>
              <a:rPr lang="en-US" dirty="0" smtClean="0"/>
            </a:br>
            <a:r>
              <a:rPr lang="en-US" dirty="0" smtClean="0"/>
              <a:t>Business Analyst?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Part of </a:t>
            </a:r>
            <a:r>
              <a:rPr lang="en-US" dirty="0" err="1" smtClean="0"/>
              <a:t>Esri’s</a:t>
            </a:r>
            <a:r>
              <a:rPr lang="en-US" dirty="0" smtClean="0"/>
              <a:t> suite of geospatial tools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Available as a </a:t>
            </a:r>
            <a:r>
              <a:rPr lang="en-US" b="1" dirty="0" smtClean="0">
                <a:solidFill>
                  <a:srgbClr val="E93479"/>
                </a:solidFill>
              </a:rPr>
              <a:t>web app</a:t>
            </a:r>
            <a:r>
              <a:rPr lang="en-US" dirty="0" smtClean="0"/>
              <a:t>, desktop/enterprise software, mobile app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Provides easy access to </a:t>
            </a:r>
            <a:r>
              <a:rPr lang="en-US" b="1" dirty="0" smtClean="0">
                <a:solidFill>
                  <a:srgbClr val="01CDFE"/>
                </a:solidFill>
              </a:rPr>
              <a:t>location-based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demographic</a:t>
            </a:r>
            <a:r>
              <a:rPr lang="en-US" dirty="0" smtClean="0"/>
              <a:t>, </a:t>
            </a:r>
            <a:r>
              <a:rPr lang="en-US" dirty="0" smtClean="0"/>
              <a:t>marketing</a:t>
            </a:r>
            <a:r>
              <a:rPr lang="en-US" dirty="0" smtClean="0"/>
              <a:t>, and business data 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Designed for both </a:t>
            </a:r>
            <a:r>
              <a:rPr lang="en-US" b="1" dirty="0" smtClean="0"/>
              <a:t>data </a:t>
            </a:r>
            <a:r>
              <a:rPr lang="en-US" b="1" dirty="0"/>
              <a:t>analysis</a:t>
            </a:r>
            <a:r>
              <a:rPr lang="en-US" dirty="0"/>
              <a:t> and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visualization </a:t>
            </a:r>
            <a:endParaRPr lang="en-US" dirty="0" smtClean="0"/>
          </a:p>
        </p:txBody>
      </p:sp>
      <p:pic>
        <p:nvPicPr>
          <p:cNvPr id="5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do I use 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876472" cy="4920234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Create Maps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Create color-coded maps visualizing various commercial and public data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Search for and map points of interest based on name, NAICS or SICS code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900" b="1" dirty="0"/>
              <a:t>Build</a:t>
            </a:r>
            <a:r>
              <a:rPr lang="en-US" b="1" dirty="0" smtClean="0"/>
              <a:t> Infographics</a:t>
            </a:r>
            <a:endParaRPr lang="en-US" b="1" dirty="0"/>
          </a:p>
          <a:p>
            <a:pPr lvl="1">
              <a:spcBef>
                <a:spcPts val="600"/>
              </a:spcBef>
            </a:pPr>
            <a:r>
              <a:rPr lang="en-US" dirty="0"/>
              <a:t>Use </a:t>
            </a:r>
            <a:r>
              <a:rPr lang="en-US" dirty="0" smtClean="0"/>
              <a:t>templates </a:t>
            </a:r>
            <a:r>
              <a:rPr lang="en-US" dirty="0"/>
              <a:t>or </a:t>
            </a:r>
            <a:r>
              <a:rPr lang="en-US" dirty="0" smtClean="0"/>
              <a:t>build your </a:t>
            </a:r>
            <a:r>
              <a:rPr lang="en-US" dirty="0"/>
              <a:t>own </a:t>
            </a:r>
            <a:r>
              <a:rPr lang="en-US" dirty="0" smtClean="0"/>
              <a:t>to </a:t>
            </a:r>
            <a:r>
              <a:rPr lang="en-US" b="1" dirty="0" smtClean="0"/>
              <a:t>visualize</a:t>
            </a:r>
            <a:r>
              <a:rPr lang="en-US" dirty="0" smtClean="0"/>
              <a:t> key indicators for an </a:t>
            </a:r>
            <a:r>
              <a:rPr lang="en-US" b="1" dirty="0" smtClean="0">
                <a:solidFill>
                  <a:srgbClr val="01CDFE"/>
                </a:solidFill>
              </a:rPr>
              <a:t>area</a:t>
            </a:r>
            <a:r>
              <a:rPr lang="en-US" b="1" baseline="30000" dirty="0" smtClean="0">
                <a:solidFill>
                  <a:srgbClr val="01CDFE"/>
                </a:solidFill>
              </a:rPr>
              <a:t>*</a:t>
            </a:r>
            <a:r>
              <a:rPr lang="en-US" b="1" dirty="0" smtClean="0">
                <a:solidFill>
                  <a:srgbClr val="01CDFE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b="1" dirty="0" smtClean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 smtClean="0"/>
              <a:t>Build Reports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Use templates or build your own to </a:t>
            </a:r>
            <a:r>
              <a:rPr lang="en-US" b="1" dirty="0" smtClean="0"/>
              <a:t>download</a:t>
            </a:r>
            <a:r>
              <a:rPr lang="en-US" dirty="0" smtClean="0"/>
              <a:t> </a:t>
            </a:r>
            <a:r>
              <a:rPr lang="en-US" dirty="0"/>
              <a:t>key indicators for an </a:t>
            </a:r>
            <a:r>
              <a:rPr lang="en-US" b="1" dirty="0" smtClean="0">
                <a:solidFill>
                  <a:srgbClr val="01CDFE"/>
                </a:solidFill>
              </a:rPr>
              <a:t>area</a:t>
            </a:r>
            <a:r>
              <a:rPr lang="en-US" b="1" baseline="30000" dirty="0" smtClean="0">
                <a:solidFill>
                  <a:srgbClr val="01CDFE"/>
                </a:solidFill>
              </a:rPr>
              <a:t>*</a:t>
            </a:r>
            <a:r>
              <a:rPr lang="en-US" b="1" dirty="0" smtClean="0">
                <a:solidFill>
                  <a:srgbClr val="01CD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 pdf or excel </a:t>
            </a:r>
            <a:r>
              <a:rPr lang="en-US" dirty="0" smtClean="0">
                <a:solidFill>
                  <a:schemeClr val="tx1"/>
                </a:solidFill>
              </a:rPr>
              <a:t>format</a:t>
            </a:r>
            <a:endParaRPr lang="en-US" b="1" dirty="0" smtClean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 smtClean="0"/>
              <a:t>Analyze Locations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rgbClr val="E93479"/>
                </a:solidFill>
              </a:rPr>
              <a:t>suitability analysis</a:t>
            </a:r>
            <a:r>
              <a:rPr lang="en-US" b="1" dirty="0" smtClean="0"/>
              <a:t> </a:t>
            </a:r>
            <a:r>
              <a:rPr lang="en-US" dirty="0" smtClean="0"/>
              <a:t>(identify sites that meet your defined criteria)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rgbClr val="E93479"/>
                </a:solidFill>
              </a:rPr>
              <a:t>void analysis </a:t>
            </a:r>
            <a:r>
              <a:rPr lang="en-US" dirty="0" smtClean="0"/>
              <a:t>(detect voids and gaps in specific businesses and services)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E93479"/>
                </a:solidFill>
              </a:rPr>
              <a:t>threshold area</a:t>
            </a:r>
            <a:r>
              <a:rPr lang="en-US" dirty="0" smtClean="0"/>
              <a:t> (create a ring that meets a specified variable)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23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sz="23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such 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point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(store location),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boundary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(neighborhood), or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sz="23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5-mile radius 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a point</a:t>
            </a:r>
            <a:r>
              <a:rPr lang="en-US" sz="23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5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76472" cy="44457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I want to…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create a map showing city precinct boundaries, color-coded by the percent of the population who are 18+, overlaid with the location of polling stations in Baltimore, MD.</a:t>
            </a: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create a visual of the consumer spending habits of people living within a 5, 10 and 15 minute walk of a potential grocery store location.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</a:t>
            </a:r>
            <a:r>
              <a:rPr lang="en-US" dirty="0" smtClean="0"/>
              <a:t>ownload a spreadsheet on educational attainment metrics for a neighborhood to conduct further analysis in R or Excel.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perform a void analysis to determine where there is a lack of medical care facilities in a region of Baltimore, MD. </a:t>
            </a:r>
            <a:endParaRPr lang="en-US" dirty="0"/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Data is Available?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Esri Demographics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global </a:t>
            </a:r>
            <a:r>
              <a:rPr lang="en-US" dirty="0"/>
              <a:t>collection of authoritative demographic data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over 150 countries and </a:t>
            </a:r>
            <a:r>
              <a:rPr lang="en-US" dirty="0" smtClean="0"/>
              <a:t>regions</a:t>
            </a:r>
          </a:p>
          <a:p>
            <a:r>
              <a:rPr lang="en-US" dirty="0" smtClean="0"/>
              <a:t>Data sources include government sources (</a:t>
            </a:r>
            <a:r>
              <a:rPr lang="en-US" dirty="0" err="1" smtClean="0"/>
              <a:t>ie</a:t>
            </a:r>
            <a:r>
              <a:rPr lang="en-US" dirty="0" smtClean="0"/>
              <a:t>: US Census Bureau), as well as commercial datasets (</a:t>
            </a:r>
            <a:r>
              <a:rPr lang="en-US" dirty="0" err="1" smtClean="0"/>
              <a:t>ie</a:t>
            </a:r>
            <a:r>
              <a:rPr lang="en-US" dirty="0" smtClean="0"/>
              <a:t>: </a:t>
            </a:r>
            <a:r>
              <a:rPr lang="en-US" dirty="0" err="1" smtClean="0"/>
              <a:t>Infogroup</a:t>
            </a:r>
            <a:r>
              <a:rPr lang="en-US" dirty="0" smtClean="0"/>
              <a:t>, </a:t>
            </a:r>
            <a:r>
              <a:rPr lang="en-US" dirty="0" err="1" smtClean="0"/>
              <a:t>DataAxle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Thousands </a:t>
            </a:r>
            <a:r>
              <a:rPr lang="en-US" dirty="0"/>
              <a:t>of attributes </a:t>
            </a:r>
            <a:r>
              <a:rPr lang="en-US" dirty="0" smtClean="0"/>
              <a:t>describing </a:t>
            </a:r>
            <a:r>
              <a:rPr lang="en-US" dirty="0"/>
              <a:t>geographic areas across the world at multiple levels of </a:t>
            </a:r>
            <a:r>
              <a:rPr lang="en-US" dirty="0" smtClean="0"/>
              <a:t>geography</a:t>
            </a:r>
            <a:endParaRPr lang="en-US" dirty="0"/>
          </a:p>
          <a:p>
            <a:r>
              <a:rPr lang="en-US" dirty="0"/>
              <a:t>Regularly updated with the latest available </a:t>
            </a:r>
            <a:r>
              <a:rPr lang="en-US" dirty="0" smtClean="0"/>
              <a:t>data</a:t>
            </a:r>
            <a:r>
              <a:rPr lang="en-US" b="1" baseline="30000" dirty="0" smtClean="0">
                <a:solidFill>
                  <a:srgbClr val="E93479"/>
                </a:solidFill>
              </a:rPr>
              <a:t>*</a:t>
            </a:r>
            <a:endParaRPr lang="en-US" b="1" baseline="30000" dirty="0">
              <a:solidFill>
                <a:srgbClr val="E93479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baseline="30000" dirty="0" smtClean="0">
                <a:solidFill>
                  <a:srgbClr val="E93479"/>
                </a:solidFill>
              </a:rPr>
              <a:t>*</a:t>
            </a:r>
            <a:r>
              <a:rPr lang="en-US" sz="1900" i="1" dirty="0" smtClean="0">
                <a:solidFill>
                  <a:srgbClr val="E93479"/>
                </a:solidFill>
              </a:rPr>
              <a:t>when a dataset is updated, the older version of that dataset will often become unavailable via Business Analyst, and can only be purchased from Esri for a fee.  </a:t>
            </a:r>
            <a:endParaRPr lang="en-US" sz="1900" b="1" i="1" baseline="30000" dirty="0">
              <a:solidFill>
                <a:srgbClr val="E934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4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606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Gentona Book</vt:lpstr>
      <vt:lpstr>Arial</vt:lpstr>
      <vt:lpstr>Calibri</vt:lpstr>
      <vt:lpstr>Fira Sans</vt:lpstr>
      <vt:lpstr>Office Theme</vt:lpstr>
      <vt:lpstr>PowerPoint Presentation</vt:lpstr>
      <vt:lpstr>PowerPoint Presentation</vt:lpstr>
      <vt:lpstr>PowerPoint Presentation</vt:lpstr>
      <vt:lpstr>What is  Business Analyst?</vt:lpstr>
      <vt:lpstr>What is it?</vt:lpstr>
      <vt:lpstr>What do I use it for?</vt:lpstr>
      <vt:lpstr>Sample Use Cases</vt:lpstr>
      <vt:lpstr>What Data is Available?</vt:lpstr>
      <vt:lpstr>Esri Demographics Data</vt:lpstr>
      <vt:lpstr>Esri Demographics Data</vt:lpstr>
      <vt:lpstr>PowerPoint Presentation</vt:lpstr>
      <vt:lpstr>How do I start? Demo time!</vt:lpstr>
      <vt:lpstr>How do I access it?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Murray</cp:lastModifiedBy>
  <cp:revision>111</cp:revision>
  <dcterms:created xsi:type="dcterms:W3CDTF">2022-09-01T20:12:45Z</dcterms:created>
  <dcterms:modified xsi:type="dcterms:W3CDTF">2022-09-22T21:47:08Z</dcterms:modified>
</cp:coreProperties>
</file>